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2F68EF-B80C-469D-B3AC-CA18A6258024}">
  <a:tblStyle styleId="{4B2F68EF-B80C-469D-B3AC-CA18A625802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cb74855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cb74855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cb748557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cb748557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ca2229f4b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ca2229f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ca2229f4b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ca2229f4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cb748557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cb748557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ca2229f4b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ca2229f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cb748557b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cb748557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cb748557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cb748557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ca2229f4b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ca2229f4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ca2229f4b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ca2229f4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ca2229f4b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ca2229f4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cb748557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cb748557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cb748557b_1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cb748557b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ca2229f4b_0_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ca2229f4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ca2229f4b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ca2229f4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ca2229f4b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ca2229f4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cb748557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cb748557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ca2229f4b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bca2229f4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ca2229f4b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bca2229f4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cb748557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cb748557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ca2229f4b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ca2229f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cb748557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cb748557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ca2229f4b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ca2229f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ca2229f4b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ca2229f4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ca2229f4b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ca2229f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ca2229f4b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ca2229f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ca2229f4b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ca2229f4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 you use this color pallete: #02b150"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Multivariate Interaction - The "Triple Threat"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Concept</a:t>
            </a:r>
            <a:r>
              <a:rPr lang="en" sz="1100"/>
              <a:t>: A high LTV is risky, but high LTV </a:t>
            </a:r>
            <a:r>
              <a:rPr b="1" lang="en" sz="1100"/>
              <a:t>combined</a:t>
            </a:r>
            <a:r>
              <a:rPr lang="en" sz="1100"/>
              <a:t> with low Bureau Score is lethal.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Insight</a:t>
            </a:r>
            <a:r>
              <a:rPr lang="en" sz="1100"/>
              <a:t>: We identified a high-risk cluster: </a:t>
            </a:r>
            <a:r>
              <a:rPr b="1" lang="en" sz="1100"/>
              <a:t>Young + High LTV + Low Credit Score.</a:t>
            </a:r>
            <a:br>
              <a:rPr b="1" lang="en" sz="1100"/>
            </a:b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Impact</a:t>
            </a:r>
            <a:r>
              <a:rPr lang="en" sz="1100"/>
              <a:t>: Moving beyond univariate analysis allowed us to build interaction terms 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Triple_Threat</a:t>
            </a:r>
            <a:r>
              <a:rPr lang="en" sz="1100"/>
              <a:t> in the model.</a:t>
            </a:r>
            <a:endParaRPr sz="11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48" name="Google Shape;148;p23" title="triple_threat_detai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0550"/>
            <a:ext cx="6133801" cy="3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Statistical Rigor &amp; Multicollinearity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Insight</a:t>
            </a:r>
            <a:r>
              <a:rPr lang="en" sz="1100"/>
              <a:t>: Validated that features like </a:t>
            </a:r>
            <a:r>
              <a:rPr lang="en" sz="1100">
                <a:solidFill>
                  <a:srgbClr val="188038"/>
                </a:solidFill>
              </a:rPr>
              <a:t>disbursed_amount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</a:rPr>
              <a:t>asset_cost</a:t>
            </a:r>
            <a:r>
              <a:rPr lang="en" sz="1100"/>
              <a:t> are highly correlated; treated them to ensure model stability.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Hypothesis Testing Summary</a:t>
            </a:r>
            <a:r>
              <a:rPr lang="en" sz="1100"/>
              <a:t>: All 4 key hypotheses (LTV, Age, Employment, State) were statistically validated (p &lt; 0.001), ensuring findings aren't due to random chance.</a:t>
            </a:r>
            <a:endParaRPr sz="11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000"/>
            <a:ext cx="6750925" cy="2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035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Quantifying Predictive Power (Information Value)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1750" y="1289825"/>
            <a:ext cx="32589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Conc</a:t>
            </a:r>
            <a:r>
              <a:rPr b="1" lang="en" sz="1100"/>
              <a:t>ept</a:t>
            </a:r>
            <a:r>
              <a:rPr lang="en" sz="1100"/>
              <a:t>: We used Information Value (IV) to rank features based on their ability to separate "Good" borrowers from "Bad" ones.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Key Stats (The Industry Benchmarks)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IV &gt; 0.3</a:t>
            </a:r>
            <a:r>
              <a:rPr lang="en" sz="1100"/>
              <a:t>: Strong Predictors (e.g., LTV, Bureau Score).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IV 0.1 to 0.3</a:t>
            </a:r>
            <a:r>
              <a:rPr lang="en" sz="1100"/>
              <a:t>: Medium Predictors (e.g., Age, Employment Type).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IV &lt; 0.02</a:t>
            </a:r>
            <a:r>
              <a:rPr lang="en" sz="1100"/>
              <a:t>: Weak/Unusable (Dropped from the model to reduce noise).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Business Impact</a:t>
            </a:r>
            <a:r>
              <a:rPr lang="en" sz="1100"/>
              <a:t>: By filtering features through IV, we ensured the model remains "parsimonious"—using only the most impactful data points to prevent overfitting.</a:t>
            </a:r>
            <a:endParaRPr sz="1100"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650" y="882051"/>
            <a:ext cx="5756677" cy="28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0" y="0"/>
            <a:ext cx="49233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Linearizing</a:t>
            </a:r>
            <a:r>
              <a:rPr lang="en" sz="2800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Risk (Weight of Evidence - WOE)</a:t>
            </a:r>
            <a:endParaRPr sz="2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4679475" y="1171825"/>
            <a:ext cx="42942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Insight:</a:t>
            </a:r>
            <a:endParaRPr b="1"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b="1" lang="en" sz="1100">
                <a:solidFill>
                  <a:schemeClr val="dk2"/>
                </a:solidFill>
              </a:rPr>
              <a:t>Negative WOE </a:t>
            </a:r>
            <a:r>
              <a:rPr lang="en" sz="1100">
                <a:solidFill>
                  <a:schemeClr val="dk2"/>
                </a:solidFill>
              </a:rPr>
              <a:t>= Lower than average risk (The "Good" zone).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b="1" lang="en" sz="1100">
                <a:solidFill>
                  <a:schemeClr val="dk2"/>
                </a:solidFill>
              </a:rPr>
              <a:t>Positive WOE </a:t>
            </a:r>
            <a:r>
              <a:rPr lang="en" sz="1100">
                <a:solidFill>
                  <a:schemeClr val="dk2"/>
                </a:solidFill>
              </a:rPr>
              <a:t>= Higher than average risk (The "Default" zone).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The Story</a:t>
            </a:r>
            <a:r>
              <a:rPr lang="en" sz="1100">
                <a:solidFill>
                  <a:schemeClr val="dk2"/>
                </a:solidFill>
              </a:rPr>
              <a:t>: The WOE plot for LTV shows a monotonic increase—meaning as LTV goes up, the risk of default increases consistently. This validates the logic that the model is making decisions based on sound financial principles.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</a:rPr>
              <a:t>Actionable</a:t>
            </a:r>
            <a:r>
              <a:rPr lang="en" sz="1100">
                <a:solidFill>
                  <a:schemeClr val="dk2"/>
                </a:solidFill>
              </a:rPr>
              <a:t>: WOE allows us to create a Points-Based Scorecard. For example, a borrower with an LTV &gt; 85% might "lose" 50 points from their credit score.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900"/>
            <a:ext cx="4294202" cy="50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Feature Engineering - Turning Raw Data into Intelligence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0" y="210780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New Features</a:t>
            </a:r>
            <a:r>
              <a:rPr lang="en" sz="1100"/>
              <a:t>: </a:t>
            </a:r>
            <a:r>
              <a:rPr lang="en" sz="1100">
                <a:solidFill>
                  <a:srgbClr val="188038"/>
                </a:solidFill>
              </a:rPr>
              <a:t>Triple_Threat</a:t>
            </a:r>
            <a:r>
              <a:rPr lang="en" sz="1100"/>
              <a:t> indicator, </a:t>
            </a:r>
            <a:r>
              <a:rPr lang="en" sz="1100">
                <a:solidFill>
                  <a:srgbClr val="188038"/>
                </a:solidFill>
              </a:rPr>
              <a:t>Total_Accounts</a:t>
            </a:r>
            <a:r>
              <a:rPr lang="en" sz="1100"/>
              <a:t>, and </a:t>
            </a:r>
            <a:r>
              <a:rPr lang="en" sz="1100">
                <a:solidFill>
                  <a:srgbClr val="188038"/>
                </a:solidFill>
              </a:rPr>
              <a:t>Bureau_Score_Bucket</a:t>
            </a:r>
            <a:r>
              <a:rPr lang="en" sz="1100"/>
              <a:t>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Impact</a:t>
            </a:r>
            <a:r>
              <a:rPr lang="en" sz="1100"/>
              <a:t>: These engineered features increased the AUC-ROC of the baseline model by 4-6%.</a:t>
            </a:r>
            <a:endParaRPr sz="1100"/>
          </a:p>
          <a:p>
            <a:pPr indent="-298450" lvl="6" marL="3200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b="1" sz="11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850" y="1051925"/>
            <a:ext cx="2356974" cy="23569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29"/>
          <p:cNvGraphicFramePr/>
          <p:nvPr/>
        </p:nvGraphicFramePr>
        <p:xfrm>
          <a:off x="2737200" y="176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{4B2F68EF-B80C-469D-B3AC-CA18A6258024}</a:tableStyleId>
              </a:tblPr>
              <a:tblGrid>
                <a:gridCol w="915150"/>
                <a:gridCol w="718800"/>
                <a:gridCol w="1657075"/>
              </a:tblGrid>
              <a:tr h="41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Stage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Feature Count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Description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Raw Data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41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Original dataset from 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train.csv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Engineered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21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Cleaned, outlier-treated, and VIF-reduced features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Encoded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130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Categorical variables (Branch ID, State ID) dummy encoded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2"/>
                          </a:solidFill>
                        </a:rPr>
                        <a:t>PCA Final</a:t>
                      </a:r>
                      <a:endParaRPr b="1"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97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2"/>
                          </a:solidFill>
                        </a:rPr>
                        <a:t>Principal components capturing 95% of information</a:t>
                      </a:r>
                      <a:endParaRPr sz="105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The Starting Point: Baseline Logistic Regression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The Baseline Data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Accuracy</a:t>
            </a:r>
            <a:r>
              <a:rPr lang="en" sz="1100"/>
              <a:t>: 59% | </a:t>
            </a:r>
            <a:r>
              <a:rPr b="1" lang="en" sz="1100"/>
              <a:t>AUC-ROC</a:t>
            </a:r>
            <a:r>
              <a:rPr lang="en" sz="1100"/>
              <a:t>: 0.645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Recall (Class 1)</a:t>
            </a:r>
            <a:r>
              <a:rPr lang="en" sz="1100"/>
              <a:t>: 64% (Caught many defaults).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Precision (Class 1)</a:t>
            </a:r>
            <a:r>
              <a:rPr lang="en" sz="1100"/>
              <a:t>: 29% (The problem!).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Narration</a:t>
            </a:r>
            <a:r>
              <a:rPr lang="en" sz="1100"/>
              <a:t>: </a:t>
            </a:r>
            <a:r>
              <a:rPr i="1" lang="en" sz="1100"/>
              <a:t>"The baseline was a 'noisy' model. While it caught 64% of defaults, its low precision meant that for every 1 true defaulter identified, it wrongly flagged 3 good customers. This would lead to massive lost revenue."</a:t>
            </a:r>
            <a:endParaRPr i="1" sz="1100"/>
          </a:p>
          <a:p>
            <a:pPr indent="-298450" lvl="6" marL="3200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b="1" sz="1100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00" y="1728600"/>
            <a:ext cx="38862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Strategic Optimization: XGBoost &amp; Interaction Terms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Point</a:t>
            </a:r>
            <a:r>
              <a:rPr lang="en" sz="1100"/>
              <a:t>: Introduced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scale_pos_weight</a:t>
            </a:r>
            <a:r>
              <a:rPr lang="en" sz="1100"/>
              <a:t> to address imbalance and created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Triple_Threat</a:t>
            </a:r>
            <a:r>
              <a:rPr lang="en" sz="1100"/>
              <a:t> feature (Young + High LTV + No History).</a:t>
            </a:r>
            <a:endParaRPr b="1" sz="11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800"/>
            <a:ext cx="6133800" cy="333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Model Refinement: Hyperparameter Optimization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311700" y="1486425"/>
            <a:ext cx="73377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Methodology</a:t>
            </a:r>
            <a:r>
              <a:rPr lang="en" sz="1100"/>
              <a:t>: Conducted a </a:t>
            </a:r>
            <a:r>
              <a:rPr b="1" lang="en" sz="1100"/>
              <a:t>5-Fold Randomized Search CV</a:t>
            </a:r>
            <a:r>
              <a:rPr lang="en" sz="1100"/>
              <a:t> to ensure the model generalizes to new borrowers rather than memorizing historical noise.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Key Adjustments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Imbalance Handling</a:t>
            </a:r>
            <a:r>
              <a:rPr lang="en" sz="1100"/>
              <a:t>: Tuned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scale_pos_weight</a:t>
            </a:r>
            <a:r>
              <a:rPr lang="en" sz="1100"/>
              <a:t> to prioritize catching the 21.7% of defaulters.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Complexity Control</a:t>
            </a:r>
            <a:r>
              <a:rPr lang="en" sz="1100"/>
              <a:t>: Constrained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en" sz="1100"/>
              <a:t> (3–7)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</a:t>
            </a:r>
            <a:r>
              <a:rPr lang="en" sz="1100"/>
              <a:t> (0.01) to prevent overfitting and ensure stability.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Stochastic Randomness</a:t>
            </a:r>
            <a:r>
              <a:rPr lang="en" sz="1100"/>
              <a:t>: Optimized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subsample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colsample_bytree</a:t>
            </a:r>
            <a:r>
              <a:rPr lang="en" sz="1100"/>
              <a:t> (0.8) to make the ensemble resilient to localized data fluctuations.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Impact</a:t>
            </a:r>
            <a:r>
              <a:rPr lang="en" sz="1100"/>
              <a:t>: Achieved a </a:t>
            </a:r>
            <a:r>
              <a:rPr b="1" lang="en" sz="1100"/>
              <a:t>2-3% lift in AUC-ROC</a:t>
            </a:r>
            <a:r>
              <a:rPr lang="en" sz="1100"/>
              <a:t> and established a smoother Precision-Recall curve, providing a more reliable foundation for business thresholding.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Experimentation: SMOTE &amp; PCA (The Alternative Paths)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6438600" y="8336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SMOTE</a:t>
            </a:r>
            <a:r>
              <a:rPr lang="en" sz="1100"/>
              <a:t>: We synthetically balanced the data to boost minority class learning.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PCA</a:t>
            </a:r>
            <a:r>
              <a:rPr lang="en" sz="1100"/>
              <a:t>: Reduced 130+ features down to 97 components to remove multicollinearity.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Conclusion</a:t>
            </a:r>
            <a:r>
              <a:rPr lang="en" sz="1100"/>
              <a:t>: While SMOTE/PCA are standard, they didn't outperform a direct tuned-weighting approach. We prioritized keeping </a:t>
            </a:r>
            <a:r>
              <a:rPr b="1" lang="en" sz="1100"/>
              <a:t>interpretable raw features</a:t>
            </a:r>
            <a:r>
              <a:rPr lang="en" sz="1100"/>
              <a:t> over synthetic ones.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5" y="1571275"/>
            <a:ext cx="6133801" cy="229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Finding the Business "Sweet Spot" (Threshold Tuning)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Point</a:t>
            </a:r>
            <a:r>
              <a:rPr lang="en" sz="1100"/>
              <a:t>: We manually tuned the threshold to balance </a:t>
            </a:r>
            <a:r>
              <a:rPr b="1" lang="en" sz="1100"/>
              <a:t>Precision</a:t>
            </a:r>
            <a:r>
              <a:rPr lang="en" sz="1100"/>
              <a:t> (avoiding wrong rejections) and </a:t>
            </a:r>
            <a:r>
              <a:rPr b="1" lang="en" sz="1100"/>
              <a:t>Recall</a:t>
            </a:r>
            <a:r>
              <a:rPr lang="en" sz="1100"/>
              <a:t> (catching defaults).</a:t>
            </a:r>
            <a:endParaRPr b="1" sz="1100"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325" y="943775"/>
            <a:ext cx="3827875" cy="3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Final Selection - Stacking Ensemble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7720550" y="220200"/>
            <a:ext cx="1158600" cy="1539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The Stacking Ensemble achieved the best balance of Precision and Recall.</a:t>
            </a:r>
            <a:br>
              <a:rPr b="1" lang="en" sz="1100"/>
            </a:b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962"/>
            <a:ext cx="3893575" cy="3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1625"/>
            <a:ext cx="2600251" cy="26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Opening the "Black Box" (SHAP Analysis)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124200" y="1053875"/>
            <a:ext cx="27081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Interpretation</a:t>
            </a:r>
            <a:r>
              <a:rPr lang="en" sz="1100"/>
              <a:t>: Clearly shows that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LTV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Bureau Score</a:t>
            </a:r>
            <a:r>
              <a:rPr lang="en" sz="1100"/>
              <a:t> are the strongest drivers, but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Inquiries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100"/>
              <a:t> are critical secondary factors.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Actionable</a:t>
            </a:r>
            <a:r>
              <a:rPr lang="en" sz="1100"/>
              <a:t>: This allows the bank to tell a rejected customer exactly why they were denied.</a:t>
            </a:r>
            <a:endParaRPr sz="1100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0" y="648150"/>
            <a:ext cx="4047324" cy="41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Executive Summary &amp; Strategic Conclusion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6124200" y="1053875"/>
            <a:ext cx="27081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48" name="Google Shape;248;p38"/>
          <p:cNvSpPr txBox="1"/>
          <p:nvPr/>
        </p:nvSpPr>
        <p:spPr>
          <a:xfrm>
            <a:off x="251675" y="857225"/>
            <a:ext cx="69444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1. The Problem: The "Noisy" Baseline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Started with a </a:t>
            </a:r>
            <a:r>
              <a:rPr b="1" lang="en" sz="1100"/>
              <a:t>Logistic Regression</a:t>
            </a:r>
            <a:r>
              <a:rPr lang="en" sz="1100"/>
              <a:t> model that was too broad (AUC: 0.645).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While it caught many defaults, the </a:t>
            </a:r>
            <a:r>
              <a:rPr b="1" lang="en" sz="1100"/>
              <a:t>Precision (0.29)</a:t>
            </a:r>
            <a:r>
              <a:rPr lang="en" sz="1100"/>
              <a:t> was too low for a profitable business, leading to excessive "False Alarms" and lost revenue from good customers.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2. The Technical Journey: Rigor &amp; Experimentation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Data Quality</a:t>
            </a:r>
            <a:r>
              <a:rPr lang="en" sz="1100"/>
              <a:t>: Applied </a:t>
            </a:r>
            <a:r>
              <a:rPr b="1" lang="en" sz="1100"/>
              <a:t>99th Percentile Capping</a:t>
            </a:r>
            <a:r>
              <a:rPr lang="en" sz="1100"/>
              <a:t> to outliers and handled missing values as unique risk categories.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Feature Engineering</a:t>
            </a:r>
            <a:r>
              <a:rPr lang="en" sz="1100"/>
              <a:t>: Created the </a:t>
            </a:r>
            <a:r>
              <a:rPr b="1" lang="en" sz="1100"/>
              <a:t>"Triple Threat"</a:t>
            </a:r>
            <a:r>
              <a:rPr lang="en" sz="1100"/>
              <a:t> variable (Young + High LTV + No Credit History) to capture complex non-linear risks.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Alternative Testing</a:t>
            </a:r>
            <a:r>
              <a:rPr lang="en" sz="1100"/>
              <a:t>: Explored </a:t>
            </a:r>
            <a:r>
              <a:rPr b="1" lang="en" sz="1100"/>
              <a:t>SMOTE</a:t>
            </a:r>
            <a:r>
              <a:rPr lang="en" sz="1100"/>
              <a:t> and </a:t>
            </a:r>
            <a:r>
              <a:rPr b="1" lang="en" sz="1100"/>
              <a:t>PCA</a:t>
            </a:r>
            <a:r>
              <a:rPr lang="en" sz="1100"/>
              <a:t>, but found that cost-sensitive weighting in a </a:t>
            </a:r>
            <a:r>
              <a:rPr b="1" lang="en" sz="1100"/>
              <a:t>Stacking Ensemble</a:t>
            </a:r>
            <a:r>
              <a:rPr lang="en" sz="1100"/>
              <a:t> provided the most stable and interpretable results.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3. The Solution: The Champion Model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The Model</a:t>
            </a:r>
            <a:r>
              <a:rPr lang="en" sz="1100"/>
              <a:t>: A </a:t>
            </a:r>
            <a:r>
              <a:rPr b="1" lang="en" sz="1100"/>
              <a:t>Stacking Ensemble</a:t>
            </a:r>
            <a:r>
              <a:rPr lang="en" sz="1100"/>
              <a:t> (XGBoost + Random Forest + Logistic Regression) which achieved a </a:t>
            </a:r>
            <a:r>
              <a:rPr b="1" lang="en" sz="1100"/>
              <a:t>Champion AUC of 0.71+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The Advantage</a:t>
            </a:r>
            <a:r>
              <a:rPr lang="en" sz="1100"/>
              <a:t>: Improved the separation between "Good" and "Bad" borrowers, allowing for more confident lending decisions.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The Core Objective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goal is to develop a robust predictive model that estimates the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probability of default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vehicle loan. Specifically, the "target variable" is whether a borrower will fail to pay their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Equated Monthly Instalment (EMI)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due date.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distinguishing "Good" borrowers from "Bad" borrowers allows the institution to: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Loss: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Minimize the financial hit from non-performing assets (NPAs).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 Approval Rates: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Decrease "Type I Errors" (rejecting creditworthy applicants).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Risk-Based Pricing: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Potentially adjust interest rates based on the predicted risk profile.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current slide with this color pallete: #02b150"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Target Imbalance - The Challenge of Detection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Distribution:</a:t>
            </a:r>
            <a:r>
              <a:rPr lang="en" sz="1100"/>
              <a:t> ~21.7% of borrowers default; 78.3% are "Good" borrowers.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The Trap:</a:t>
            </a:r>
            <a:r>
              <a:rPr lang="en" sz="1100"/>
              <a:t> A model that predicts "No Default" for everyone would be 78% accurate but 0% useful.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Business Impact:</a:t>
            </a:r>
            <a:r>
              <a:rPr lang="en" sz="1100"/>
              <a:t> This imbalance requires a shift from "Accuracy" to "Recall" (catching the defaults).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75" y="1351100"/>
            <a:ext cx="36576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Data Quality &amp; Preprocessing (The Cleanup)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920700" y="699975"/>
            <a:ext cx="41001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Outlier Treatment</a:t>
            </a:r>
            <a:r>
              <a:rPr lang="en" sz="1100"/>
              <a:t>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Identified extreme values in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disbursed_amount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asset_cost</a:t>
            </a:r>
            <a:r>
              <a:rPr lang="en" sz="1100"/>
              <a:t> using </a:t>
            </a:r>
            <a:r>
              <a:rPr b="1" lang="en" sz="1100"/>
              <a:t>Box Plots</a:t>
            </a:r>
            <a:r>
              <a:rPr lang="en" sz="1100"/>
              <a:t>.</a:t>
            </a:r>
            <a:br>
              <a:rPr lang="en" sz="1100"/>
            </a:b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Strategy</a:t>
            </a:r>
            <a:r>
              <a:rPr lang="en" sz="1100"/>
              <a:t>: Used </a:t>
            </a:r>
            <a:r>
              <a:rPr b="1" lang="en" sz="1100"/>
              <a:t>Capping/Winsorization</a:t>
            </a:r>
            <a:r>
              <a:rPr lang="en" sz="1100"/>
              <a:t> (e.g., capping at the 99th percentile) instead of deletion to preserve data volume while removing "extreme noise" that could bias the model.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Missing Value Logic</a:t>
            </a:r>
            <a:r>
              <a:rPr lang="en" sz="1100"/>
              <a:t>: Handled missing "Employment Type" by categorizing them as "Unknown" to capture the risk profile of "Thin File" (new-to-credit) borrowers.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Point to Mention</a:t>
            </a:r>
            <a:r>
              <a:rPr lang="en" sz="1100"/>
              <a:t>: </a:t>
            </a:r>
            <a:r>
              <a:rPr i="1" lang="en" sz="1100"/>
              <a:t>"Data cleaning wasn't just about removing bad data; it was about ensuring extreme ticket-size loans didn't disproportionately influence the risk weights."</a:t>
            </a:r>
            <a:endParaRPr i="1" sz="11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4" y="803208"/>
            <a:ext cx="4100101" cy="362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Financial Determinant - The "Danger Zone" of LTV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Statistical Proof</a:t>
            </a:r>
            <a:r>
              <a:rPr lang="en" sz="1100"/>
              <a:t>: </a:t>
            </a:r>
            <a:r>
              <a:rPr b="1" lang="en" sz="1100"/>
              <a:t>T-Test (p &lt; 0.05)</a:t>
            </a:r>
            <a:r>
              <a:rPr lang="en" sz="1100"/>
              <a:t> confirms LTV is significantly higher for defaulters.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Business Impact</a:t>
            </a:r>
            <a:r>
              <a:rPr lang="en" sz="1100"/>
              <a:t>: Higher LTV means the borrower has less "skin in the game."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Actionable</a:t>
            </a:r>
            <a:r>
              <a:rPr lang="en" sz="1100"/>
              <a:t>: Flag any loan with LTV &gt; 85% for manual secondary review.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1374675"/>
            <a:ext cx="6133801" cy="310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Demographic Risk - Age &amp; Employment Maturity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Statistical Proof</a:t>
            </a:r>
            <a:r>
              <a:rPr lang="en" sz="1100"/>
              <a:t>: </a:t>
            </a:r>
            <a:r>
              <a:rPr b="1" lang="en" sz="1100"/>
              <a:t>Chi-Square Test</a:t>
            </a:r>
            <a:r>
              <a:rPr lang="en" sz="1100"/>
              <a:t> on </a:t>
            </a:r>
            <a:r>
              <a:rPr lang="en" sz="1100">
                <a:solidFill>
                  <a:srgbClr val="188038"/>
                </a:solidFill>
              </a:rPr>
              <a:t>Employment.Type</a:t>
            </a:r>
            <a:r>
              <a:rPr lang="en" sz="1100"/>
              <a:t> shows "Self-Employed" borrowers carry a distinct risk profile.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Key Stat</a:t>
            </a:r>
            <a:r>
              <a:rPr lang="en" sz="1100"/>
              <a:t>: Borrowers under 25 have a 12% higher default rate than the mean.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Actionable</a:t>
            </a:r>
            <a:r>
              <a:rPr lang="en" sz="1100"/>
              <a:t>: Adjust scoring weight for younger, self-employed individuals.</a:t>
            </a:r>
            <a:endParaRPr sz="11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171826"/>
            <a:ext cx="5588025" cy="35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0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latin typeface="Georgia"/>
                <a:ea typeface="Georgia"/>
                <a:cs typeface="Georgia"/>
                <a:sym typeface="Georgia"/>
              </a:rPr>
              <a:t>Credit History - The "Inquiry Hunger" Signal</a:t>
            </a:r>
            <a:endParaRPr sz="32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6438600" y="904450"/>
            <a:ext cx="2705400" cy="30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Insight</a:t>
            </a:r>
            <a:r>
              <a:rPr lang="en" sz="1100"/>
              <a:t>: High inquiry count is a "Desperation Signal."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Key Stat</a:t>
            </a:r>
            <a:r>
              <a:rPr lang="en" sz="1100"/>
              <a:t>: Defaulters average 2x more inquiries than non-defaulters.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Actionable</a:t>
            </a:r>
            <a:r>
              <a:rPr lang="en" sz="1100"/>
              <a:t>: Implement a hard cap on recent inquiries (e.g., &gt; 3 in 6 months = automatic score deduction).</a:t>
            </a:r>
            <a:endParaRPr sz="11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0" y="989300"/>
            <a:ext cx="6133800" cy="339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